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
  </p:notesMasterIdLst>
  <p:sldIdLst>
    <p:sldId id="256" r:id="rId2"/>
    <p:sldId id="271" r:id="rId3"/>
    <p:sldId id="293" r:id="rId4"/>
    <p:sldId id="294" r:id="rId5"/>
    <p:sldId id="295" r:id="rId6"/>
    <p:sldId id="29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91F5E-31DF-444C-8C8D-673AE72859F5}" type="datetimeFigureOut">
              <a:rPr lang="en-GB" smtClean="0"/>
              <a:t>01/06/2020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5CB7C-3694-42FD-89FE-657825419BAF}" type="slidenum">
              <a:rPr lang="en-GB" smtClean="0"/>
              <a:t>‹#›</a:t>
            </a:fld>
            <a:endParaRPr lang="en-GB"/>
          </a:p>
        </p:txBody>
      </p:sp>
    </p:spTree>
    <p:extLst>
      <p:ext uri="{BB962C8B-B14F-4D97-AF65-F5344CB8AC3E}">
        <p14:creationId xmlns:p14="http://schemas.microsoft.com/office/powerpoint/2010/main" val="192003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A63F8F-859B-4C09-9EAD-8C714C249F6C}" type="slidenum">
              <a:rPr lang="en-GB" smtClean="0"/>
              <a:pPr eaLnBrk="1" hangingPunct="1"/>
              <a:t>2</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dirty="0"/>
              <a:t>You may wish to ask pupils to do some</a:t>
            </a:r>
            <a:r>
              <a:rPr lang="en-GB" baseline="0" dirty="0"/>
              <a:t> additional research into where most flooding is occurring close to their homes. They could find photos and news articles from their locality and add them to the world map.</a:t>
            </a:r>
            <a:endParaRPr lang="en-GB" dirty="0"/>
          </a:p>
        </p:txBody>
      </p:sp>
    </p:spTree>
    <p:extLst>
      <p:ext uri="{BB962C8B-B14F-4D97-AF65-F5344CB8AC3E}">
        <p14:creationId xmlns:p14="http://schemas.microsoft.com/office/powerpoint/2010/main" val="1950931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78B929-7F5F-49CA-AF86-CD2CB2FCC2E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223414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8B929-7F5F-49CA-AF86-CD2CB2FCC2E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343657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8B929-7F5F-49CA-AF86-CD2CB2FCC2E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34913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8B929-7F5F-49CA-AF86-CD2CB2FCC2E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89FC6A-367D-460A-BC13-312CE8B7CF74}"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875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8B929-7F5F-49CA-AF86-CD2CB2FCC2E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295234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8B929-7F5F-49CA-AF86-CD2CB2FCC2E6}"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2175378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8B929-7F5F-49CA-AF86-CD2CB2FCC2E6}"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68685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8B929-7F5F-49CA-AF86-CD2CB2FCC2E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2892937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8B929-7F5F-49CA-AF86-CD2CB2FCC2E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289385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477C-265C-4E55-8A86-22C5F68F66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5AD64B-EB73-485A-899D-3D503F8FF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3B0C83-CA56-4090-8F45-E0E1FC738496}"/>
              </a:ext>
            </a:extLst>
          </p:cNvPr>
          <p:cNvSpPr>
            <a:spLocks noGrp="1"/>
          </p:cNvSpPr>
          <p:nvPr>
            <p:ph type="dt" sz="half" idx="10"/>
          </p:nvPr>
        </p:nvSpPr>
        <p:spPr/>
        <p:txBody>
          <a:bodyPr/>
          <a:lstStyle/>
          <a:p>
            <a:fld id="{B278B929-7F5F-49CA-AF86-CD2CB2FCC2E6}" type="datetimeFigureOut">
              <a:rPr lang="en-GB" smtClean="0"/>
              <a:t>01/06/2020</a:t>
            </a:fld>
            <a:endParaRPr lang="en-GB"/>
          </a:p>
        </p:txBody>
      </p:sp>
      <p:sp>
        <p:nvSpPr>
          <p:cNvPr id="5" name="Footer Placeholder 4">
            <a:extLst>
              <a:ext uri="{FF2B5EF4-FFF2-40B4-BE49-F238E27FC236}">
                <a16:creationId xmlns:a16="http://schemas.microsoft.com/office/drawing/2014/main" id="{4B4645E4-C0FE-4CF4-B86D-A88390340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E33E1-80F7-44F4-A997-0B256CFD1A9C}"/>
              </a:ext>
            </a:extLst>
          </p:cNvPr>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207053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8B929-7F5F-49CA-AF86-CD2CB2FCC2E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59754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8B929-7F5F-49CA-AF86-CD2CB2FCC2E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17089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78B929-7F5F-49CA-AF86-CD2CB2FCC2E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73330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78B929-7F5F-49CA-AF86-CD2CB2FCC2E6}"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383103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78B929-7F5F-49CA-AF86-CD2CB2FCC2E6}"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315627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278B929-7F5F-49CA-AF86-CD2CB2FCC2E6}"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243798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8B929-7F5F-49CA-AF86-CD2CB2FCC2E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412919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8B929-7F5F-49CA-AF86-CD2CB2FCC2E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89FC6A-367D-460A-BC13-312CE8B7CF74}" type="slidenum">
              <a:rPr lang="en-GB" smtClean="0"/>
              <a:t>‹#›</a:t>
            </a:fld>
            <a:endParaRPr lang="en-GB"/>
          </a:p>
        </p:txBody>
      </p:sp>
    </p:spTree>
    <p:extLst>
      <p:ext uri="{BB962C8B-B14F-4D97-AF65-F5344CB8AC3E}">
        <p14:creationId xmlns:p14="http://schemas.microsoft.com/office/powerpoint/2010/main" val="9867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278B929-7F5F-49CA-AF86-CD2CB2FCC2E6}" type="datetimeFigureOut">
              <a:rPr lang="en-GB" smtClean="0"/>
              <a:t>01/06/2020</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589FC6A-367D-460A-BC13-312CE8B7CF74}" type="slidenum">
              <a:rPr lang="en-GB" smtClean="0"/>
              <a:t>‹#›</a:t>
            </a:fld>
            <a:endParaRPr lang="en-GB"/>
          </a:p>
        </p:txBody>
      </p:sp>
    </p:spTree>
    <p:extLst>
      <p:ext uri="{BB962C8B-B14F-4D97-AF65-F5344CB8AC3E}">
        <p14:creationId xmlns:p14="http://schemas.microsoft.com/office/powerpoint/2010/main" val="17658844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E6347-D24C-414C-86FB-FFAA706E8555}"/>
              </a:ext>
            </a:extLst>
          </p:cNvPr>
          <p:cNvPicPr>
            <a:picLocks noChangeAspect="1"/>
          </p:cNvPicPr>
          <p:nvPr/>
        </p:nvPicPr>
        <p:blipFill>
          <a:blip r:embed="rId2"/>
          <a:stretch>
            <a:fillRect/>
          </a:stretch>
        </p:blipFill>
        <p:spPr>
          <a:xfrm>
            <a:off x="1631965" y="1355185"/>
            <a:ext cx="9139943" cy="1226090"/>
          </a:xfrm>
          <a:prstGeom prst="rect">
            <a:avLst/>
          </a:prstGeom>
        </p:spPr>
      </p:pic>
      <p:sp>
        <p:nvSpPr>
          <p:cNvPr id="5" name="Rectangle 4">
            <a:extLst>
              <a:ext uri="{FF2B5EF4-FFF2-40B4-BE49-F238E27FC236}">
                <a16:creationId xmlns:a16="http://schemas.microsoft.com/office/drawing/2014/main" id="{DF2CA16D-5D01-43F0-A27B-8C55E2101102}"/>
              </a:ext>
            </a:extLst>
          </p:cNvPr>
          <p:cNvSpPr/>
          <p:nvPr/>
        </p:nvSpPr>
        <p:spPr>
          <a:xfrm>
            <a:off x="2590800" y="3619500"/>
            <a:ext cx="6840111" cy="1077218"/>
          </a:xfrm>
          <a:prstGeom prst="rect">
            <a:avLst/>
          </a:prstGeom>
        </p:spPr>
        <p:txBody>
          <a:bodyPr wrap="square">
            <a:spAutoFit/>
          </a:bodyPr>
          <a:lstStyle/>
          <a:p>
            <a:pPr algn="ctr"/>
            <a:r>
              <a:rPr lang="en-US" sz="3200" dirty="0"/>
              <a:t>A challenge to design and build a home before the floods arrive on </a:t>
            </a:r>
            <a:r>
              <a:rPr lang="en-US" sz="3200" dirty="0" err="1"/>
              <a:t>Watu</a:t>
            </a:r>
            <a:r>
              <a:rPr lang="en-US" sz="3200" dirty="0"/>
              <a:t> island</a:t>
            </a:r>
            <a:endParaRPr lang="en-GB" sz="3200" dirty="0"/>
          </a:p>
        </p:txBody>
      </p:sp>
    </p:spTree>
    <p:extLst>
      <p:ext uri="{BB962C8B-B14F-4D97-AF65-F5344CB8AC3E}">
        <p14:creationId xmlns:p14="http://schemas.microsoft.com/office/powerpoint/2010/main" val="176860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7892" y="184666"/>
            <a:ext cx="10364451" cy="1596177"/>
          </a:xfrm>
        </p:spPr>
        <p:txBody>
          <a:bodyPr/>
          <a:lstStyle/>
          <a:p>
            <a:pPr algn="l" eaLnBrk="1" hangingPunct="1"/>
            <a:r>
              <a:rPr lang="en-GB" b="1" dirty="0">
                <a:latin typeface="+mn-lt"/>
              </a:rPr>
              <a:t>Changing Climates…</a:t>
            </a:r>
          </a:p>
        </p:txBody>
      </p:sp>
      <p:sp>
        <p:nvSpPr>
          <p:cNvPr id="5" name="Content Placeholder 4">
            <a:extLst>
              <a:ext uri="{FF2B5EF4-FFF2-40B4-BE49-F238E27FC236}">
                <a16:creationId xmlns:a16="http://schemas.microsoft.com/office/drawing/2014/main" id="{151161FC-92B1-4DD6-91CF-0D8ACC74A82D}"/>
              </a:ext>
            </a:extLst>
          </p:cNvPr>
          <p:cNvSpPr>
            <a:spLocks noGrp="1"/>
          </p:cNvSpPr>
          <p:nvPr>
            <p:ph idx="1"/>
          </p:nvPr>
        </p:nvSpPr>
        <p:spPr>
          <a:xfrm>
            <a:off x="275666" y="1501775"/>
            <a:ext cx="6315633" cy="4991100"/>
          </a:xfrm>
        </p:spPr>
        <p:txBody>
          <a:bodyPr>
            <a:normAutofit/>
          </a:bodyPr>
          <a:lstStyle/>
          <a:p>
            <a:r>
              <a:rPr lang="en-US" sz="2800" dirty="0"/>
              <a:t>Imagine living with the constant danger that your home could be flooded at any time.</a:t>
            </a:r>
          </a:p>
          <a:p>
            <a:r>
              <a:rPr lang="en-US" sz="2800" dirty="0"/>
              <a:t>Our climate is changing and for many people living near riverbanks, the fear of flooding is never far from home.</a:t>
            </a:r>
          </a:p>
          <a:p>
            <a:r>
              <a:rPr lang="en-US" sz="2800" dirty="0"/>
              <a:t>Does anywhere close to your home get flooded?</a:t>
            </a:r>
          </a:p>
          <a:p>
            <a:endParaRPr lang="en-GB" sz="2800" dirty="0"/>
          </a:p>
        </p:txBody>
      </p:sp>
      <p:pic>
        <p:nvPicPr>
          <p:cNvPr id="7" name="Picture 6">
            <a:extLst>
              <a:ext uri="{FF2B5EF4-FFF2-40B4-BE49-F238E27FC236}">
                <a16:creationId xmlns:a16="http://schemas.microsoft.com/office/drawing/2014/main" id="{460A5FA7-1CEC-4601-B540-1C59E1B42B08}"/>
              </a:ext>
            </a:extLst>
          </p:cNvPr>
          <p:cNvPicPr>
            <a:picLocks noChangeAspect="1"/>
          </p:cNvPicPr>
          <p:nvPr/>
        </p:nvPicPr>
        <p:blipFill>
          <a:blip r:embed="rId3"/>
          <a:stretch>
            <a:fillRect/>
          </a:stretch>
        </p:blipFill>
        <p:spPr>
          <a:xfrm>
            <a:off x="6791883" y="1368425"/>
            <a:ext cx="5124450" cy="5124450"/>
          </a:xfrm>
          <a:prstGeom prst="rect">
            <a:avLst/>
          </a:prstGeom>
        </p:spPr>
      </p:pic>
      <p:pic>
        <p:nvPicPr>
          <p:cNvPr id="10" name="Picture 9">
            <a:extLst>
              <a:ext uri="{FF2B5EF4-FFF2-40B4-BE49-F238E27FC236}">
                <a16:creationId xmlns:a16="http://schemas.microsoft.com/office/drawing/2014/main" id="{F5CEF436-F34C-4BD7-BF55-747DC03EC724}"/>
              </a:ext>
            </a:extLst>
          </p:cNvPr>
          <p:cNvPicPr>
            <a:picLocks noChangeAspect="1"/>
          </p:cNvPicPr>
          <p:nvPr/>
        </p:nvPicPr>
        <p:blipFill>
          <a:blip r:embed="rId4"/>
          <a:stretch>
            <a:fillRect/>
          </a:stretch>
        </p:blipFill>
        <p:spPr>
          <a:xfrm>
            <a:off x="8524875" y="449223"/>
            <a:ext cx="3296208" cy="4419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AEF0-EA28-4DA0-A3FA-92D019572757}"/>
              </a:ext>
            </a:extLst>
          </p:cNvPr>
          <p:cNvSpPr>
            <a:spLocks noGrp="1"/>
          </p:cNvSpPr>
          <p:nvPr>
            <p:ph type="title"/>
          </p:nvPr>
        </p:nvSpPr>
        <p:spPr>
          <a:xfrm>
            <a:off x="114300" y="219076"/>
            <a:ext cx="10515600" cy="977900"/>
          </a:xfrm>
        </p:spPr>
        <p:txBody>
          <a:bodyPr/>
          <a:lstStyle/>
          <a:p>
            <a:pPr algn="l"/>
            <a:r>
              <a:rPr lang="en-GB" b="1" dirty="0">
                <a:latin typeface="+mn-lt"/>
              </a:rPr>
              <a:t>Your Beat the Flood challenge…</a:t>
            </a:r>
          </a:p>
        </p:txBody>
      </p:sp>
      <p:sp>
        <p:nvSpPr>
          <p:cNvPr id="3" name="Content Placeholder 2">
            <a:extLst>
              <a:ext uri="{FF2B5EF4-FFF2-40B4-BE49-F238E27FC236}">
                <a16:creationId xmlns:a16="http://schemas.microsoft.com/office/drawing/2014/main" id="{3CE2C768-1C98-4CD2-A2A5-D10FD67D4359}"/>
              </a:ext>
            </a:extLst>
          </p:cNvPr>
          <p:cNvSpPr>
            <a:spLocks noGrp="1"/>
          </p:cNvSpPr>
          <p:nvPr>
            <p:ph idx="1"/>
          </p:nvPr>
        </p:nvSpPr>
        <p:spPr>
          <a:xfrm>
            <a:off x="228600" y="1244711"/>
            <a:ext cx="11477625" cy="5295898"/>
          </a:xfrm>
        </p:spPr>
        <p:txBody>
          <a:bodyPr>
            <a:normAutofit/>
          </a:bodyPr>
          <a:lstStyle/>
          <a:p>
            <a:r>
              <a:rPr lang="en-US" dirty="0"/>
              <a:t>You are a community living on </a:t>
            </a:r>
            <a:r>
              <a:rPr lang="en-US" dirty="0" err="1"/>
              <a:t>Watu</a:t>
            </a:r>
            <a:r>
              <a:rPr lang="en-US" dirty="0"/>
              <a:t>; a small island in the Indian Ocean.</a:t>
            </a:r>
          </a:p>
          <a:p>
            <a:r>
              <a:rPr lang="en-US" dirty="0"/>
              <a:t>Over the past 5 years you’ve seen a massive increase in rainfall, causing many of the island’s rivers to flood at least twice a year.</a:t>
            </a:r>
          </a:p>
          <a:p>
            <a:r>
              <a:rPr lang="en-US" dirty="0"/>
              <a:t>Your traditional homes made from earth floors, wooden frames and topped with corrugated iron roofs are regularly damaged or lost as they’re not designed to withstand flooding.</a:t>
            </a:r>
          </a:p>
          <a:p>
            <a:r>
              <a:rPr lang="en-US" dirty="0"/>
              <a:t>As a group of islanders you want to beat the floods by making sure your homes are flood-proof before the next rainy season.</a:t>
            </a:r>
          </a:p>
          <a:p>
            <a:endParaRPr lang="en-US" b="1" dirty="0"/>
          </a:p>
          <a:p>
            <a:r>
              <a:rPr lang="en-US" b="1" dirty="0"/>
              <a:t>Your task is to design a home for your community on </a:t>
            </a:r>
            <a:r>
              <a:rPr lang="en-US" b="1" dirty="0" err="1"/>
              <a:t>Watu</a:t>
            </a:r>
            <a:r>
              <a:rPr lang="en-US" b="1" dirty="0"/>
              <a:t> Island able to withstand the effects of flooding and make a model of your design so you can test it.</a:t>
            </a:r>
          </a:p>
          <a:p>
            <a:endParaRPr lang="en-US" dirty="0"/>
          </a:p>
          <a:p>
            <a:endParaRPr lang="en-GB" dirty="0"/>
          </a:p>
        </p:txBody>
      </p:sp>
      <p:pic>
        <p:nvPicPr>
          <p:cNvPr id="4" name="Picture 3">
            <a:extLst>
              <a:ext uri="{FF2B5EF4-FFF2-40B4-BE49-F238E27FC236}">
                <a16:creationId xmlns:a16="http://schemas.microsoft.com/office/drawing/2014/main" id="{B07A4829-7B39-497B-BE24-106B6875FC4A}"/>
              </a:ext>
            </a:extLst>
          </p:cNvPr>
          <p:cNvPicPr>
            <a:picLocks noChangeAspect="1"/>
          </p:cNvPicPr>
          <p:nvPr/>
        </p:nvPicPr>
        <p:blipFill>
          <a:blip r:embed="rId2"/>
          <a:stretch>
            <a:fillRect/>
          </a:stretch>
        </p:blipFill>
        <p:spPr>
          <a:xfrm>
            <a:off x="8591550" y="317391"/>
            <a:ext cx="3296208" cy="441986"/>
          </a:xfrm>
          <a:prstGeom prst="rect">
            <a:avLst/>
          </a:prstGeom>
        </p:spPr>
      </p:pic>
    </p:spTree>
    <p:extLst>
      <p:ext uri="{BB962C8B-B14F-4D97-AF65-F5344CB8AC3E}">
        <p14:creationId xmlns:p14="http://schemas.microsoft.com/office/powerpoint/2010/main" val="35376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CE31-ECD3-4AFB-8183-5566FAA1E3B2}"/>
              </a:ext>
            </a:extLst>
          </p:cNvPr>
          <p:cNvSpPr>
            <a:spLocks noGrp="1"/>
          </p:cNvSpPr>
          <p:nvPr>
            <p:ph type="title"/>
          </p:nvPr>
        </p:nvSpPr>
        <p:spPr>
          <a:xfrm>
            <a:off x="390525" y="365125"/>
            <a:ext cx="8077200" cy="949325"/>
          </a:xfrm>
        </p:spPr>
        <p:txBody>
          <a:bodyPr>
            <a:normAutofit fontScale="90000"/>
          </a:bodyPr>
          <a:lstStyle/>
          <a:p>
            <a:pPr algn="l"/>
            <a:r>
              <a:rPr lang="en-US" sz="3600" b="1" dirty="0">
                <a:latin typeface="+mn-lt"/>
              </a:rPr>
              <a:t>The main features of the new homes designed and built to withstand river flooding are:</a:t>
            </a:r>
            <a:endParaRPr lang="en-GB" sz="3600" b="1" dirty="0">
              <a:latin typeface="+mn-lt"/>
            </a:endParaRPr>
          </a:p>
        </p:txBody>
      </p:sp>
      <p:sp>
        <p:nvSpPr>
          <p:cNvPr id="3" name="Content Placeholder 2">
            <a:extLst>
              <a:ext uri="{FF2B5EF4-FFF2-40B4-BE49-F238E27FC236}">
                <a16:creationId xmlns:a16="http://schemas.microsoft.com/office/drawing/2014/main" id="{127E326B-69C6-4594-AA2F-B40BDABDFCEA}"/>
              </a:ext>
            </a:extLst>
          </p:cNvPr>
          <p:cNvSpPr>
            <a:spLocks noGrp="1"/>
          </p:cNvSpPr>
          <p:nvPr>
            <p:ph idx="1"/>
          </p:nvPr>
        </p:nvSpPr>
        <p:spPr>
          <a:xfrm>
            <a:off x="390525" y="1704975"/>
            <a:ext cx="11573433" cy="5419725"/>
          </a:xfrm>
        </p:spPr>
        <p:txBody>
          <a:bodyPr>
            <a:normAutofit fontScale="92500"/>
          </a:bodyPr>
          <a:lstStyle/>
          <a:p>
            <a:r>
              <a:rPr lang="en-US" dirty="0"/>
              <a:t>Houses are built on a plinth of sandy soil, brick and concrete. This makes them strong and high enough to last through repeated foods.</a:t>
            </a:r>
          </a:p>
          <a:p>
            <a:r>
              <a:rPr lang="en-US" dirty="0"/>
              <a:t>Jute panels make the walls resilient to foods, cost very little and are Quick and easy to replace.</a:t>
            </a:r>
          </a:p>
          <a:p>
            <a:r>
              <a:rPr lang="en-US" dirty="0"/>
              <a:t>Treated bamboo poles on concrete bases are strengthened with metal tie rods to hold the wall firm and safe.</a:t>
            </a:r>
          </a:p>
          <a:p>
            <a:r>
              <a:rPr lang="en-US" dirty="0"/>
              <a:t>Fastenings bind the walls firmly to the houses ‘skeletons’ through a network of holes and notches. This means the houses can stay standing through the strongest of winds and rain.</a:t>
            </a:r>
          </a:p>
          <a:p>
            <a:r>
              <a:rPr lang="en-US" dirty="0"/>
              <a:t>Corrugated iron sheets are used on the roofs to make the houses more rain resistant.</a:t>
            </a:r>
          </a:p>
          <a:p>
            <a:pPr marL="0" indent="0">
              <a:buNone/>
            </a:pPr>
            <a:r>
              <a:rPr lang="en-US" b="1" dirty="0"/>
              <a:t>Other features</a:t>
            </a:r>
          </a:p>
          <a:p>
            <a:r>
              <a:rPr lang="en-US" dirty="0"/>
              <a:t>Water-thirsty plants such as bamboo and banana are grown around the houses. They ‘drink up’ food water and hold onto the soil, helping the ground around the homes to stay intact. </a:t>
            </a:r>
            <a:endParaRPr lang="en-GB" dirty="0"/>
          </a:p>
        </p:txBody>
      </p:sp>
      <p:pic>
        <p:nvPicPr>
          <p:cNvPr id="4" name="Picture 3">
            <a:extLst>
              <a:ext uri="{FF2B5EF4-FFF2-40B4-BE49-F238E27FC236}">
                <a16:creationId xmlns:a16="http://schemas.microsoft.com/office/drawing/2014/main" id="{400E4252-C74C-4CF3-B096-F5EE1E202EB8}"/>
              </a:ext>
            </a:extLst>
          </p:cNvPr>
          <p:cNvPicPr>
            <a:picLocks noChangeAspect="1"/>
          </p:cNvPicPr>
          <p:nvPr/>
        </p:nvPicPr>
        <p:blipFill>
          <a:blip r:embed="rId2"/>
          <a:stretch>
            <a:fillRect/>
          </a:stretch>
        </p:blipFill>
        <p:spPr>
          <a:xfrm>
            <a:off x="8724900" y="339725"/>
            <a:ext cx="3296208" cy="441986"/>
          </a:xfrm>
          <a:prstGeom prst="rect">
            <a:avLst/>
          </a:prstGeom>
        </p:spPr>
      </p:pic>
    </p:spTree>
    <p:extLst>
      <p:ext uri="{BB962C8B-B14F-4D97-AF65-F5344CB8AC3E}">
        <p14:creationId xmlns:p14="http://schemas.microsoft.com/office/powerpoint/2010/main" val="292930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059F-C6FD-4281-8C7D-4685C92EA89B}"/>
              </a:ext>
            </a:extLst>
          </p:cNvPr>
          <p:cNvSpPr>
            <a:spLocks noGrp="1"/>
          </p:cNvSpPr>
          <p:nvPr>
            <p:ph type="title"/>
          </p:nvPr>
        </p:nvSpPr>
        <p:spPr>
          <a:xfrm>
            <a:off x="818525" y="123217"/>
            <a:ext cx="10364451" cy="1596177"/>
          </a:xfrm>
        </p:spPr>
        <p:txBody>
          <a:bodyPr/>
          <a:lstStyle/>
          <a:p>
            <a:pPr algn="l"/>
            <a:r>
              <a:rPr lang="en-GB" b="1" dirty="0">
                <a:latin typeface="+mn-lt"/>
              </a:rPr>
              <a:t>For your challenge…</a:t>
            </a:r>
          </a:p>
        </p:txBody>
      </p:sp>
      <p:sp>
        <p:nvSpPr>
          <p:cNvPr id="3" name="Content Placeholder 2">
            <a:extLst>
              <a:ext uri="{FF2B5EF4-FFF2-40B4-BE49-F238E27FC236}">
                <a16:creationId xmlns:a16="http://schemas.microsoft.com/office/drawing/2014/main" id="{BBEC3A11-E164-425D-AFD7-E6AEFF501E55}"/>
              </a:ext>
            </a:extLst>
          </p:cNvPr>
          <p:cNvSpPr>
            <a:spLocks noGrp="1"/>
          </p:cNvSpPr>
          <p:nvPr>
            <p:ph idx="1"/>
          </p:nvPr>
        </p:nvSpPr>
        <p:spPr>
          <a:xfrm>
            <a:off x="913773" y="1490793"/>
            <a:ext cx="11002559" cy="5243989"/>
          </a:xfrm>
        </p:spPr>
        <p:txBody>
          <a:bodyPr>
            <a:normAutofit fontScale="85000" lnSpcReduction="20000"/>
          </a:bodyPr>
          <a:lstStyle/>
          <a:p>
            <a:r>
              <a:rPr lang="en-US" sz="2800" dirty="0"/>
              <a:t>Research - find out about flood-resistant homes, suitable materials and structures, and the material costs for your home.</a:t>
            </a:r>
          </a:p>
          <a:p>
            <a:pPr marL="0" indent="0">
              <a:buNone/>
            </a:pPr>
            <a:r>
              <a:rPr lang="en-US" sz="2800" b="1" u="sng" dirty="0"/>
              <a:t>You need to complete the following… </a:t>
            </a:r>
          </a:p>
          <a:p>
            <a:pPr marL="514350" indent="-514350">
              <a:buFont typeface="+mj-lt"/>
              <a:buAutoNum type="arabicPeriod"/>
            </a:pPr>
            <a:r>
              <a:rPr lang="en-US" sz="2800" dirty="0"/>
              <a:t>Design sheets - develop a design specification, design ideas and final design of your flood-resistant home for a home in your chosen community. </a:t>
            </a:r>
          </a:p>
          <a:p>
            <a:pPr marL="514350" indent="-514350">
              <a:buFont typeface="+mj-lt"/>
              <a:buAutoNum type="arabicPeriod"/>
            </a:pPr>
            <a:r>
              <a:rPr lang="en-US" sz="2800" dirty="0"/>
              <a:t>A model of your home using the materials from the materials list.</a:t>
            </a:r>
          </a:p>
          <a:p>
            <a:pPr marL="514350" indent="-514350">
              <a:buFont typeface="+mj-lt"/>
              <a:buAutoNum type="arabicPeriod"/>
            </a:pPr>
            <a:r>
              <a:rPr lang="en-US" sz="2800" dirty="0"/>
              <a:t>Photographs of your final model.</a:t>
            </a:r>
          </a:p>
          <a:p>
            <a:pPr marL="514350" indent="-514350">
              <a:buFont typeface="+mj-lt"/>
              <a:buAutoNum type="arabicPeriod"/>
            </a:pPr>
            <a:r>
              <a:rPr lang="en-US" sz="2800" dirty="0"/>
              <a:t>Videos of your flood test - you will need to stand your model in 5cm of water and squirt with a hose for 2mins from 1m away.</a:t>
            </a:r>
          </a:p>
          <a:p>
            <a:pPr marL="514350" indent="-514350">
              <a:buFont typeface="+mj-lt"/>
              <a:buAutoNum type="arabicPeriod"/>
            </a:pPr>
            <a:r>
              <a:rPr lang="en-US" sz="2800" dirty="0"/>
              <a:t>A presentation of your design journey. </a:t>
            </a:r>
          </a:p>
          <a:p>
            <a:endParaRPr lang="en-GB" sz="2800" dirty="0"/>
          </a:p>
        </p:txBody>
      </p:sp>
      <p:pic>
        <p:nvPicPr>
          <p:cNvPr id="4" name="Picture 3">
            <a:extLst>
              <a:ext uri="{FF2B5EF4-FFF2-40B4-BE49-F238E27FC236}">
                <a16:creationId xmlns:a16="http://schemas.microsoft.com/office/drawing/2014/main" id="{0C0E79EB-D8CB-48D5-A78D-144B5429D8EA}"/>
              </a:ext>
            </a:extLst>
          </p:cNvPr>
          <p:cNvPicPr>
            <a:picLocks noChangeAspect="1"/>
          </p:cNvPicPr>
          <p:nvPr/>
        </p:nvPicPr>
        <p:blipFill>
          <a:blip r:embed="rId2"/>
          <a:stretch>
            <a:fillRect/>
          </a:stretch>
        </p:blipFill>
        <p:spPr>
          <a:xfrm>
            <a:off x="8620125" y="266812"/>
            <a:ext cx="3296208" cy="441986"/>
          </a:xfrm>
          <a:prstGeom prst="rect">
            <a:avLst/>
          </a:prstGeom>
        </p:spPr>
      </p:pic>
    </p:spTree>
    <p:extLst>
      <p:ext uri="{BB962C8B-B14F-4D97-AF65-F5344CB8AC3E}">
        <p14:creationId xmlns:p14="http://schemas.microsoft.com/office/powerpoint/2010/main" val="68941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7600-A15A-447A-BED9-1A9A457FA252}"/>
              </a:ext>
            </a:extLst>
          </p:cNvPr>
          <p:cNvSpPr>
            <a:spLocks noGrp="1"/>
          </p:cNvSpPr>
          <p:nvPr>
            <p:ph type="title"/>
          </p:nvPr>
        </p:nvSpPr>
        <p:spPr>
          <a:xfrm>
            <a:off x="913774" y="266812"/>
            <a:ext cx="10364451" cy="1596177"/>
          </a:xfrm>
        </p:spPr>
        <p:txBody>
          <a:bodyPr/>
          <a:lstStyle/>
          <a:p>
            <a:pPr algn="l"/>
            <a:r>
              <a:rPr lang="en-US" b="1" dirty="0">
                <a:latin typeface="+mn-lt"/>
              </a:rPr>
              <a:t>Your Presentation…</a:t>
            </a:r>
            <a:endParaRPr lang="en-GB" b="1" dirty="0">
              <a:latin typeface="+mn-lt"/>
            </a:endParaRPr>
          </a:p>
        </p:txBody>
      </p:sp>
      <p:sp>
        <p:nvSpPr>
          <p:cNvPr id="3" name="Content Placeholder 2">
            <a:extLst>
              <a:ext uri="{FF2B5EF4-FFF2-40B4-BE49-F238E27FC236}">
                <a16:creationId xmlns:a16="http://schemas.microsoft.com/office/drawing/2014/main" id="{A0C48A22-DBF2-4ED9-9610-8240A2880A3F}"/>
              </a:ext>
            </a:extLst>
          </p:cNvPr>
          <p:cNvSpPr>
            <a:spLocks noGrp="1"/>
          </p:cNvSpPr>
          <p:nvPr>
            <p:ph idx="1"/>
          </p:nvPr>
        </p:nvSpPr>
        <p:spPr>
          <a:xfrm>
            <a:off x="913775" y="1581150"/>
            <a:ext cx="10364452" cy="5010037"/>
          </a:xfrm>
        </p:spPr>
        <p:txBody>
          <a:bodyPr>
            <a:normAutofit lnSpcReduction="10000"/>
          </a:bodyPr>
          <a:lstStyle/>
          <a:p>
            <a:r>
              <a:rPr lang="en-US" sz="2400" dirty="0"/>
              <a:t>At the end of the challenge, you are to present your work to the island community. </a:t>
            </a:r>
          </a:p>
          <a:p>
            <a:endParaRPr lang="en-US" sz="2400" dirty="0"/>
          </a:p>
          <a:p>
            <a:pPr marL="0" indent="0">
              <a:buNone/>
            </a:pPr>
            <a:r>
              <a:rPr lang="en-US" sz="2400" b="1" dirty="0"/>
              <a:t>Try to include:</a:t>
            </a:r>
          </a:p>
          <a:p>
            <a:r>
              <a:rPr lang="en-US" sz="2400" dirty="0"/>
              <a:t>Your findings about the areas and homes most at risk in your community </a:t>
            </a:r>
          </a:p>
          <a:p>
            <a:r>
              <a:rPr lang="en-US" sz="2400" dirty="0"/>
              <a:t>Why you chose the design you developed, including your choice of materials and structure</a:t>
            </a:r>
          </a:p>
          <a:p>
            <a:r>
              <a:rPr lang="en-US" sz="2400" dirty="0"/>
              <a:t>How your model stood up to the flood test</a:t>
            </a:r>
          </a:p>
          <a:p>
            <a:r>
              <a:rPr lang="en-US" sz="2400" dirty="0"/>
              <a:t>What you would do differently if you did it again</a:t>
            </a:r>
          </a:p>
          <a:p>
            <a:endParaRPr lang="en-GB" sz="2400" dirty="0"/>
          </a:p>
        </p:txBody>
      </p:sp>
      <p:pic>
        <p:nvPicPr>
          <p:cNvPr id="4" name="Picture 3">
            <a:extLst>
              <a:ext uri="{FF2B5EF4-FFF2-40B4-BE49-F238E27FC236}">
                <a16:creationId xmlns:a16="http://schemas.microsoft.com/office/drawing/2014/main" id="{B67AA20B-F416-46E9-837C-4EEC2B8487DC}"/>
              </a:ext>
            </a:extLst>
          </p:cNvPr>
          <p:cNvPicPr>
            <a:picLocks noChangeAspect="1"/>
          </p:cNvPicPr>
          <p:nvPr/>
        </p:nvPicPr>
        <p:blipFill>
          <a:blip r:embed="rId2"/>
          <a:stretch>
            <a:fillRect/>
          </a:stretch>
        </p:blipFill>
        <p:spPr>
          <a:xfrm>
            <a:off x="8620125" y="266812"/>
            <a:ext cx="3296208" cy="441986"/>
          </a:xfrm>
          <a:prstGeom prst="rect">
            <a:avLst/>
          </a:prstGeom>
        </p:spPr>
      </p:pic>
    </p:spTree>
    <p:extLst>
      <p:ext uri="{BB962C8B-B14F-4D97-AF65-F5344CB8AC3E}">
        <p14:creationId xmlns:p14="http://schemas.microsoft.com/office/powerpoint/2010/main" val="346991146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1452CA482F6C48BDB9EEE4069CB514" ma:contentTypeVersion="12" ma:contentTypeDescription="Create a new document." ma:contentTypeScope="" ma:versionID="b4bb880de268f3a2f3da725034b9e661">
  <xsd:schema xmlns:xsd="http://www.w3.org/2001/XMLSchema" xmlns:xs="http://www.w3.org/2001/XMLSchema" xmlns:p="http://schemas.microsoft.com/office/2006/metadata/properties" xmlns:ns2="be850953-a95c-426f-b769-79485870066d" xmlns:ns3="50d3da81-8846-478d-b8d0-d1bb2a86c5cc" targetNamespace="http://schemas.microsoft.com/office/2006/metadata/properties" ma:root="true" ma:fieldsID="f0c5fa99426cfe0b22eb34035cae8bac" ns2:_="" ns3:_="">
    <xsd:import namespace="be850953-a95c-426f-b769-79485870066d"/>
    <xsd:import namespace="50d3da81-8846-478d-b8d0-d1bb2a86c5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50953-a95c-426f-b769-794858700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d3da81-8846-478d-b8d0-d1bb2a86c5c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CCC9D2-303A-43A1-8115-EF5A91ED8F90}"/>
</file>

<file path=customXml/itemProps2.xml><?xml version="1.0" encoding="utf-8"?>
<ds:datastoreItem xmlns:ds="http://schemas.openxmlformats.org/officeDocument/2006/customXml" ds:itemID="{66D8A473-B49D-40F3-A857-1E2D498CC9F0}"/>
</file>

<file path=customXml/itemProps3.xml><?xml version="1.0" encoding="utf-8"?>
<ds:datastoreItem xmlns:ds="http://schemas.openxmlformats.org/officeDocument/2006/customXml" ds:itemID="{D5653A83-49A6-4893-96FC-6C9D93998179}"/>
</file>

<file path=docProps/app.xml><?xml version="1.0" encoding="utf-8"?>
<Properties xmlns="http://schemas.openxmlformats.org/officeDocument/2006/extended-properties" xmlns:vt="http://schemas.openxmlformats.org/officeDocument/2006/docPropsVTypes">
  <Template>TM04033925[[fn=Droplet]]</Template>
  <TotalTime>47</TotalTime>
  <Words>595</Words>
  <Application>Microsoft Office PowerPoint</Application>
  <PresentationFormat>Widescreen</PresentationFormat>
  <Paragraphs>38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Tw Cen MT</vt:lpstr>
      <vt:lpstr>Droplet</vt:lpstr>
      <vt:lpstr>PowerPoint Presentation</vt:lpstr>
      <vt:lpstr>Changing Climates…</vt:lpstr>
      <vt:lpstr>Your Beat the Flood challenge…</vt:lpstr>
      <vt:lpstr>The main features of the new homes designed and built to withstand river flooding are:</vt:lpstr>
      <vt:lpstr>For your challenge…</vt:lpstr>
      <vt:lpstr>Your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Roberts</dc:creator>
  <cp:lastModifiedBy>Christopher Roberts</cp:lastModifiedBy>
  <cp:revision>6</cp:revision>
  <dcterms:created xsi:type="dcterms:W3CDTF">2020-06-01T10:44:26Z</dcterms:created>
  <dcterms:modified xsi:type="dcterms:W3CDTF">2020-06-01T11:34:25Z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0x010100031452CA482F6C48BDB9EEE4069CB514</vt:lpwstr>
  </property>
</Properties>
</file>